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39A6"/>
                </a:solidFill>
                <a:latin typeface="Arial"/>
              </a:defRPr>
            </a:pPr>
            <a:r>
              <a:t>Batch PSD Processing Report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657600"/>
            <a:ext cx="1127729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4A5568"/>
                </a:solidFill>
              </a:defRPr>
            </a:pPr>
            <a:r>
              <a:t>Generated: 2026-02-11 14:39:14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029200"/>
            <a:ext cx="11277295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6B7280"/>
                </a:solidFill>
              </a:defRPr>
            </a:pPr>
            <a:r>
              <a:t>February 11,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8743"/>
            <a:ext cx="7635239" cy="137719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0.0120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38.2712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-0.0013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-1.1223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-78.6456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88.1768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38.2712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2.3040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2" y="2788920"/>
            <a:ext cx="5338216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Fs=100.0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835"/>
            <a:ext cx="7635240" cy="139101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68789"/>
            <a:ext cx="7635240" cy="139804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7491"/>
            <a:ext cx="7635240" cy="138158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783"/>
            <a:ext cx="7635240" cy="1387946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0.0005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0.4629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0.0330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-0.0082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-1.8814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1.8343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0.4629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4.0643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accelerometer_aft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accelerometer_aft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835"/>
            <a:ext cx="7635240" cy="139101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8266"/>
            <a:ext cx="7635240" cy="1379092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2584"/>
            <a:ext cx="7635240" cy="14114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1.0840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-0.0005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-0.2595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-6.5362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6.5594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1.0840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6.0510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770"/>
            <a:ext cx="11277295" cy="1713468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779"/>
            <a:ext cx="7635240" cy="139101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1.0238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-0.0056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-0.2250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-6.9104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6.7509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1.0238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6.7500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770"/>
            <a:ext cx="11277295" cy="1713468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2584"/>
            <a:ext cx="7635240" cy="14114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0.9893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0.0046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-0.1006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-6.7695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6.6875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0.9893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6.8425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770"/>
            <a:ext cx="11277295" cy="1713468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Processing Configuration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097280"/>
            <a:ext cx="1097280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600" b="1">
                <a:solidFill>
                  <a:srgbClr val="1A1F2E"/>
                </a:solidFill>
              </a:defRPr>
            </a:pPr>
            <a:r>
              <a:t>Ground Rules &amp; Assumptions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PSD method: maximax with hann window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Overlap: 50.0% and df 5.0 Hz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Frequency spacing displayed as constant_bandwidth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Running mean removal: Off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Filtering: Baseline only (HP 1.0 Hz, LP 0.45xFs)</a:t>
            </a:r>
          </a:p>
          <a:p>
            <a:pPr>
              <a:spcAft>
                <a:spcPts val="400"/>
              </a:spcAft>
              <a:defRPr sz="1600" b="1">
                <a:solidFill>
                  <a:srgbClr val="1A1F2E"/>
                </a:solidFill>
              </a:defRPr>
            </a:pPr>
            <a:r>
              <a:t>Source Data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Source type: HDF5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Source files: sample_flight_data.hdf5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Channels processed: 11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Events: Full duration + 3 event(s)</a:t>
            </a:r>
          </a:p>
          <a:p>
            <a:pPr>
              <a:spcAft>
                <a:spcPts val="400"/>
              </a:spcAft>
              <a:defRPr sz="1600" b="1">
                <a:solidFill>
                  <a:srgbClr val="1A1F2E"/>
                </a:solidFill>
              </a:defRPr>
            </a:pPr>
            <a:r>
              <a:t>Processing Parameters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Frequency range: 20.0 to 2000.0 Hz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Efficient FFT: On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Spectrograms: Enabled</a:t>
            </a:r>
          </a:p>
          <a:p>
            <a:pPr lvl="1">
              <a:defRPr sz="1300">
                <a:solidFill>
                  <a:srgbClr val="4A5568"/>
                </a:solidFill>
              </a:defRPr>
            </a:pPr>
            <a:r>
              <a:t>- Statistics: Enabled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272"/>
            <a:ext cx="7635240" cy="1382136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8266"/>
            <a:ext cx="7635240" cy="1379092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718"/>
            <a:ext cx="7635240" cy="1401131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1.1743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-0.0071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-0.3086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-6.4771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6.3435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1.1743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5.5156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75" y="2788920"/>
            <a:ext cx="5353609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Fs=10000.0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555"/>
            <a:ext cx="7635240" cy="1391569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718"/>
            <a:ext cx="7635240" cy="1401131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0.0172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38.2790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-0.0017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-1.1090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-80.2453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90.1946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38.2790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2.3562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2" y="2788920"/>
            <a:ext cx="5338216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Fs=100.0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full_duration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76774"/>
            <a:ext cx="7635240" cy="1401131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68789"/>
            <a:ext cx="7635240" cy="139804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7491"/>
            <a:ext cx="7635240" cy="138158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9733"/>
            <a:ext cx="7635240" cy="1398045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0.0003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0.4666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0.0338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-0.0637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-1.6408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1.7002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0.4666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3.6439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779"/>
            <a:ext cx="7635240" cy="139101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0.0041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1.0086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0.0054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-0.5378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-2.7911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2.6565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1.0086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2.7674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770"/>
            <a:ext cx="11277295" cy="1713468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435"/>
            <a:ext cx="7635240" cy="1401697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0.0056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1.0362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0.0187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0.6257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-6.0538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5.8032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1.0362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5.8422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718"/>
            <a:ext cx="7635240" cy="1401131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0.0055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1.1624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-0.0064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-0.4865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-3.3880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3.3774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1.1624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2.9148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75" y="2788920"/>
            <a:ext cx="5353609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Fs=10000.0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555"/>
            <a:ext cx="7635240" cy="1391569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718"/>
            <a:ext cx="7635240" cy="1401131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0.1203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38.3292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0.0009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-1.1155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-77.0712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86.8759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38.3294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2.2666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2" y="2788920"/>
            <a:ext cx="5338216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Fs=100.0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Start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835"/>
            <a:ext cx="7635240" cy="139101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68789"/>
            <a:ext cx="7635240" cy="139804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7491"/>
            <a:ext cx="7635240" cy="138158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0.0046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0.4658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-0.0318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-0.1401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-1.8810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1.5505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0.4658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4.0381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accelerometer_aft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accelerometer_aft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779"/>
            <a:ext cx="7635240" cy="139101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783"/>
            <a:ext cx="7635240" cy="1387946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0.0046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1.0700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-0.0005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-0.5491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-3.0479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2.9690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1.0701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2.8484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779"/>
            <a:ext cx="7635240" cy="139101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0.0042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1.0089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0.0035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-0.5250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-2.8276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2.6574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1.0089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2.8027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7491"/>
            <a:ext cx="7635240" cy="138158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1.0236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-0.0018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-0.2479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-6.6773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6.1118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1.0236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6.5235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555"/>
            <a:ext cx="7635240" cy="1391569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0.0054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0.9756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-0.0043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-0.4187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-3.3802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3.0833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0.9756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3.4647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779"/>
            <a:ext cx="7635240" cy="139101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0.0053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1.1619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-0.4777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-3.3073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3.3811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1.1619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2.9100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75" y="2788920"/>
            <a:ext cx="5353609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Fs=10000.0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555"/>
            <a:ext cx="7635240" cy="1391569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0.1719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38.4142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0.0034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-1.1158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-78.7505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89.0578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38.4146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2.3183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7598"/>
            <a:ext cx="11277295" cy="1737812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2" y="2788920"/>
            <a:ext cx="5338216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Fs=100.0 Hz</a:t>
            </a:r>
            <a:br/>
            <a:r>
              <a:t>Event=Start (0.00-10.00s)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Event=Start (0.00-10.00s) | Fs=100.0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Start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71640"/>
            <a:ext cx="7635240" cy="14114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68789"/>
            <a:ext cx="7635240" cy="139804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781" y="868680"/>
            <a:ext cx="3082867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0.0095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0.4648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0.0512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0.0913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-1.4611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1.5643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0.4649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3.3647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8001"/>
            <a:ext cx="7635240" cy="140056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9733"/>
            <a:ext cx="7635240" cy="1398045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0.0024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1.0067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0.0024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-0.5391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-2.7388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2.6684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1.0067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2.7205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770"/>
            <a:ext cx="11277295" cy="1713468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770"/>
            <a:ext cx="11277295" cy="1713468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718"/>
            <a:ext cx="7635240" cy="1401131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0.0025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1.0035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0.0155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0.1015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-5.6573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6.0974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1.0035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6.0764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718"/>
            <a:ext cx="7635240" cy="1401131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0.0021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1.1602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-0.0075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-0.4881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-3.4508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3.3220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1.1602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2.9744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75" y="2788920"/>
            <a:ext cx="5353609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Fs=10000.0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8743"/>
            <a:ext cx="7635239" cy="137719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718"/>
            <a:ext cx="7635240" cy="1401131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0.0681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38.2929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0.0076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-1.1211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-78.6425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86.2774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38.2930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2.2531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7598"/>
            <a:ext cx="11277295" cy="1737812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2" y="2788920"/>
            <a:ext cx="5338216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Fs=100.0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Middle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835"/>
            <a:ext cx="7635240" cy="139101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68789"/>
            <a:ext cx="7635240" cy="139804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783"/>
            <a:ext cx="7635240" cy="1387946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0.0073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0.4587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-0.0177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-0.1436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-1.4761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1.4155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0.4587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3.2178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accelerometer_aft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770"/>
            <a:ext cx="11277295" cy="1713468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accelerometer_aft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0.0021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1.0966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-0.0141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-0.1142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-6.3835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6.5594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1.0966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5.9818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770"/>
            <a:ext cx="11277295" cy="1713468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835"/>
            <a:ext cx="7635240" cy="139101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0.9892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0.0069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-0.0420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-6.0538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6.2926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0.9892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6.3611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accelerometer_x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0.0025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1.0375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-0.0069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0.0140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-6.2966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5.8034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1.0375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6.0691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accelerometer_y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547"/>
            <a:ext cx="7635240" cy="138158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718"/>
            <a:ext cx="7635240" cy="1401131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0.0023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1.0036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-0.0012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0.1037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-6.3278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6.6875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1.0036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6.6637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770"/>
            <a:ext cx="11277295" cy="1713468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835"/>
            <a:ext cx="7635240" cy="139101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0.0068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1.2088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0.0803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0.1143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-5.9513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6.7293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1.2089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5.5666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75" y="2788920"/>
            <a:ext cx="5353609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Fs=10000.0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555"/>
            <a:ext cx="7635240" cy="1391569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3560"/>
            <a:ext cx="7635240" cy="138850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0.0676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38.3224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-0.0022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-1.1223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-79.6963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88.2354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38.3224 psi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2.3024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7598"/>
            <a:ext cx="11277295" cy="1737812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2" y="2788920"/>
            <a:ext cx="5338216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Fs=100.0 Hz</a:t>
            </a:r>
            <a:br/>
            <a:r>
              <a:t>Event=Middle (40.00-60.00s)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Event=Middle (40.00-60.00s) | Fs=100.0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flight_002 | Middle | temperature_1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1555"/>
            <a:ext cx="7635240" cy="1391569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68789"/>
            <a:ext cx="7635240" cy="139804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62499"/>
            <a:ext cx="7635240" cy="139156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54504"/>
            <a:ext cx="7635240" cy="1388504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0.0083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0.4802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0.1025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-0.0944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-1.6410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1.5060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0.4803 degC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3.4169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RMS Summary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005840"/>
          <a:ext cx="1115568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136"/>
                <a:gridCol w="2231136"/>
                <a:gridCol w="2231136"/>
                <a:gridCol w="2231136"/>
                <a:gridCol w="2231136"/>
              </a:tblGrid>
              <a:tr h="158675">
                <a:tc>
                  <a:txBody>
                    <a:bodyPr/>
                    <a:lstStyle/>
                    <a:p>
                      <a:pPr algn="ctr">
                        <a:defRPr b="1" sz="1100"/>
                      </a:pPr>
                      <a:r>
                        <a:t>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100"/>
                      </a:pPr>
                      <a:r>
                        <a:t>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100"/>
                      </a:pPr>
                      <a:r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1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100"/>
                      </a:pPr>
                      <a:r>
                        <a:t>3-Sigma RMS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0.9847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2.9542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0.9848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2.9543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1.4998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4.4995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1.4520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4.3561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1.4477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4.3430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1.4603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4.3810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1.0952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3.2856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1.0949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3.2848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1.6167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4.8502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pressure_1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23.1818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69.5455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pressure_1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23.1427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69.4280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pressure_1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23.2308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69.6924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temperature_1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0.8415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2.5245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temperature_1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0.7829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2.3486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temperature_1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0.9672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2.9017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1.5684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4.7052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1.0375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3.1125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1.5737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4.7212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1.4787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4.4360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0.9847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2.9542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1.4918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4.4753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1.4508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4.3525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0.9093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2.7280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1.4543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4.3628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1.5852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4.7557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1.0950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3.2851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accelerometer_z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1.6222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4.8667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pressure_1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23.1990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69.5971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pressure_1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23.1809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69.5428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pressure_1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23.2521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69.7563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temperature_1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0.8954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2.6863</a:t>
                      </a:r>
                    </a:p>
                  </a:txBody>
                  <a:tcPr/>
                </a:tc>
              </a:tr>
              <a:tr h="15867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temperature_1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0.7373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2.2119</a:t>
                      </a:r>
                    </a:p>
                  </a:txBody>
                  <a:tcPr/>
                </a:tc>
              </a:tr>
              <a:tr h="158685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flight_002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temperature_1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full_duration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0.9415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2.8245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7" y="2788920"/>
            <a:ext cx="5362845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Fs=40000.0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Fs=40000.0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accelerometer_z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86272"/>
            <a:ext cx="7635240" cy="1382136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78266"/>
            <a:ext cx="7635240" cy="1379092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857718"/>
            <a:ext cx="7635240" cy="1401131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5342020"/>
            <a:ext cx="7635240" cy="1413471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81" y="868680"/>
            <a:ext cx="3085468" cy="30906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485632" y="4087368"/>
          <a:ext cx="2487168" cy="2148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3584"/>
                <a:gridCol w="1243584"/>
              </a:tblGrid>
              <a:tr h="214884"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000"/>
                      </a:pPr>
                      <a:r>
                        <a:t>Value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0.0005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1.1742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0.0154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-0.3113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-6.5501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6.9692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1.1742 g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Crest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5.9355</a:t>
                      </a:r>
                    </a:p>
                  </a:txBody>
                  <a:tcPr/>
                </a:tc>
              </a:tr>
              <a:tr h="214884"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Conditioning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Filter: baseline+user (HP 1 Hz, LP 2000 Hz) | Running Mean Not Removed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326880" y="36576"/>
            <a:ext cx="2651760" cy="219456"/>
          </a:xfrm>
          <a:prstGeom prst="rect">
            <a:avLst/>
          </a:prstGeom>
          <a:noFill/>
        </p:spPr>
        <p:txBody>
          <a:bodyPr wrap="none" lIns="0" rIns="0" tIns="0" bIns="0">
            <a:spAutoFit/>
          </a:bodyPr>
          <a:lstStyle/>
          <a:p>
            <a:pPr algn="r">
              <a:defRPr sz="900" b="0">
                <a:solidFill>
                  <a:srgbClr val="9CA3AF"/>
                </a:solidFill>
                <a:latin typeface="Arial"/>
              </a:defRPr>
            </a:pPr>
            <a:r>
              <a:t>pyMARVIN v0.1.0 (Epic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9A6"/>
                </a:solidFill>
                <a:latin typeface="Arial"/>
              </a:defRPr>
            </a:pPr>
            <a:r>
              <a:t>flight_001 | full_duration | pressure_1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727"/>
            <a:ext cx="11277295" cy="1725554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1929"/>
            <a:ext cx="5577840" cy="3659013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75" y="2788920"/>
            <a:ext cx="5353609" cy="3685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492240"/>
            <a:ext cx="5029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df=5.0 Hz | spacing=constant_bandwidth | Fs=10000.0 Hz</a:t>
            </a:r>
            <a:br/>
            <a:r>
              <a:t>Event=full_duration (full duration) | Filter=None</a:t>
            </a:r>
            <a:br/>
            <a:r>
              <a:t>Method=Maximax | window=hann | overlap=50.0%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6492240"/>
            <a:ext cx="41148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>
              <a:defRPr sz="600">
                <a:solidFill>
                  <a:srgbClr val="000000"/>
                </a:solidFill>
              </a:defRPr>
            </a:pPr>
            <a:r>
              <a:t>df=2.0 Hz | overlap=50.0% | SNR=50.0 dB</a:t>
            </a:r>
            <a:br/>
            <a:r>
              <a:t>Event=full_duration (full duration) | Fs=10000.0 Hz</a:t>
            </a:r>
            <a:br/>
            <a:r>
              <a:t>Colormap=viridis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